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19" r:id="rId3"/>
    <p:sldId id="317" r:id="rId4"/>
    <p:sldId id="346" r:id="rId5"/>
    <p:sldId id="336" r:id="rId6"/>
    <p:sldId id="341" r:id="rId7"/>
    <p:sldId id="347" r:id="rId8"/>
    <p:sldId id="342" r:id="rId9"/>
    <p:sldId id="316" r:id="rId10"/>
    <p:sldId id="337" r:id="rId11"/>
    <p:sldId id="318" r:id="rId12"/>
    <p:sldId id="338" r:id="rId13"/>
    <p:sldId id="340" r:id="rId14"/>
    <p:sldId id="345" r:id="rId15"/>
    <p:sldId id="343" r:id="rId16"/>
    <p:sldId id="344" r:id="rId17"/>
    <p:sldId id="349" r:id="rId18"/>
    <p:sldId id="335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62157241@qq.com" initials="2" lastIdx="2" clrIdx="0">
    <p:extLst>
      <p:ext uri="{19B8F6BF-5375-455C-9EA6-DF929625EA0E}">
        <p15:presenceInfo xmlns:p15="http://schemas.microsoft.com/office/powerpoint/2012/main" userId="f0792b3b837c90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C5F"/>
    <a:srgbClr val="01A89C"/>
    <a:srgbClr val="325455"/>
    <a:srgbClr val="E3611C"/>
    <a:srgbClr val="6289CE"/>
    <a:srgbClr val="F0F0F0"/>
    <a:srgbClr val="FFC300"/>
    <a:srgbClr val="F1920E"/>
    <a:srgbClr val="C70039"/>
    <a:srgbClr val="90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6B75A-4F43-494A-8ED3-BC0C5F353EF4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D54F9-EAFC-48BA-8B34-969D11F8A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91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57FD-C743-495E-9696-BDDD003B9F99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AD4FC9-F101-A8F5-30CF-A4308274B4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EEEE-46E4-4432-BF9D-0788E2427A73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205748-F5E2-5096-BC51-74CEC59C9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60050A-C2B0-F2DE-AF68-49AD55536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920206" y="3563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5FB3-0F56-4D10-B7C9-5CC7F08913FE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F4177C-633A-293F-8481-DF1398F892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DB3B5E-FBD0-52C1-FFD8-A491FFE2A0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4F13-1864-4379-9E13-4E41091A9F3B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532980-9A70-1616-7FBF-EACAD39C63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7208-44D7-44DE-9692-3903749B869F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E60E3A-709F-5EE3-D122-34FE289282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6241-F238-4FD4-A2FB-B1C3C22A1562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FDD7F9-9DB5-6A86-1ADD-F0FBD3A85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2115-0CA6-4A20-BBC2-C7E323BB7F09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06304D-AF78-CAB3-F319-21AC947D18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3DDC-B2A0-427C-A0B8-C58852770424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206F80-B0A3-7511-80B2-BB16A1ADEA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B7BA-11E6-4840-872B-0F512B747C9B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29CEDB-50E7-0C66-1527-FE874C7795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E3EB5-1DBA-4531-A847-7A4523F50DA6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UK Collision Analysis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3D5403-F6AD-E2EF-CB95-BE1A63A92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FA619-DE74-49DD-84A5-030144A1DF5A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stabelini/LaneATT" TargetMode="External"/><Relationship Id="rId2" Type="http://schemas.openxmlformats.org/officeDocument/2006/relationships/hyperlink" Target="https://github.com/ultralytics/yolov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城市的地标&#10;&#10;中度可信度描述已自动生成">
            <a:extLst>
              <a:ext uri="{FF2B5EF4-FFF2-40B4-BE49-F238E27FC236}">
                <a16:creationId xmlns:a16="http://schemas.microsoft.com/office/drawing/2014/main" id="{025C91FC-8A80-CACD-F390-10A070052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20"/>
          <a:stretch>
            <a:fillRect/>
          </a:stretch>
        </p:blipFill>
        <p:spPr>
          <a:xfrm rot="16200000">
            <a:off x="3569160" y="-2085683"/>
            <a:ext cx="5053679" cy="11217897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102986-DD5A-67BC-23AE-AE2397F7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391-4915-4B0B-AB6E-08C448FA7B39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99BD98-3570-C3F9-87D1-748FB982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1CDAF1AE-AF71-AD7C-3D05-8416FCF29F0C}"/>
              </a:ext>
            </a:extLst>
          </p:cNvPr>
          <p:cNvSpPr txBox="1"/>
          <p:nvPr/>
        </p:nvSpPr>
        <p:spPr>
          <a:xfrm>
            <a:off x="0" y="2531767"/>
            <a:ext cx="5753595" cy="2070927"/>
          </a:xfrm>
          <a:prstGeom prst="rect">
            <a:avLst/>
          </a:prstGeom>
          <a:solidFill>
            <a:srgbClr val="10383C">
              <a:alpha val="82000"/>
            </a:srgbClr>
          </a:solidFill>
          <a:ln>
            <a:solidFill>
              <a:srgbClr val="325455"/>
            </a:solidFill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b="1" kern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68D51A-8C9A-7C76-E7C2-48F829DAD2EB}"/>
              </a:ext>
            </a:extLst>
          </p:cNvPr>
          <p:cNvSpPr txBox="1"/>
          <p:nvPr/>
        </p:nvSpPr>
        <p:spPr>
          <a:xfrm>
            <a:off x="154774" y="2829443"/>
            <a:ext cx="6853251" cy="727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Traffic Sign and Lane Detection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4E7FC0-3B8C-E0B7-E1AD-343C01DF3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30F6D84-74F0-D605-07F9-3C6601559FF2}"/>
              </a:ext>
            </a:extLst>
          </p:cNvPr>
          <p:cNvSpPr txBox="1"/>
          <p:nvPr/>
        </p:nvSpPr>
        <p:spPr>
          <a:xfrm>
            <a:off x="682830" y="3895092"/>
            <a:ext cx="507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组员：王雅淇、王铎磊、陈广、杨家鉴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AE739-507F-F598-18F7-A006CBE6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Car Distance Estimation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5A0D7-5376-E793-A280-5AE4B7C5D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60C74B-AD0A-ADD4-CC47-D146C7A0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87ACE2A-7B4E-D2CA-3E64-9D8C2C875F5E}"/>
              </a:ext>
            </a:extLst>
          </p:cNvPr>
          <p:cNvCxnSpPr>
            <a:cxnSpLocks/>
          </p:cNvCxnSpPr>
          <p:nvPr/>
        </p:nvCxnSpPr>
        <p:spPr>
          <a:xfrm>
            <a:off x="1094704" y="3857223"/>
            <a:ext cx="35610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DC82B0B-C29A-948D-A7E0-0CF503D6C59E}"/>
              </a:ext>
            </a:extLst>
          </p:cNvPr>
          <p:cNvCxnSpPr/>
          <p:nvPr/>
        </p:nvCxnSpPr>
        <p:spPr>
          <a:xfrm>
            <a:off x="1088265" y="2614412"/>
            <a:ext cx="3567448" cy="1745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2218444-2679-3A6D-A06A-8AAD3717B45B}"/>
              </a:ext>
            </a:extLst>
          </p:cNvPr>
          <p:cNvCxnSpPr/>
          <p:nvPr/>
        </p:nvCxnSpPr>
        <p:spPr>
          <a:xfrm>
            <a:off x="1094704" y="2614412"/>
            <a:ext cx="0" cy="1242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10F4E61-04E6-B528-929E-95E00AF8FDAC}"/>
              </a:ext>
            </a:extLst>
          </p:cNvPr>
          <p:cNvCxnSpPr/>
          <p:nvPr/>
        </p:nvCxnSpPr>
        <p:spPr>
          <a:xfrm flipV="1">
            <a:off x="4655713" y="3857223"/>
            <a:ext cx="0" cy="502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D2CDB-9F15-7933-C0A2-2D2BC8A76CB1}"/>
              </a:ext>
            </a:extLst>
          </p:cNvPr>
          <p:cNvSpPr txBox="1"/>
          <p:nvPr/>
        </p:nvSpPr>
        <p:spPr>
          <a:xfrm>
            <a:off x="4050405" y="3487891"/>
            <a:ext cx="53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791380-8650-7867-B573-CB5AF08E201D}"/>
              </a:ext>
            </a:extLst>
          </p:cNvPr>
          <p:cNvSpPr txBox="1"/>
          <p:nvPr/>
        </p:nvSpPr>
        <p:spPr>
          <a:xfrm>
            <a:off x="4662152" y="3923695"/>
            <a:ext cx="53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17045F-EAF7-8160-495A-620028F3759D}"/>
              </a:ext>
            </a:extLst>
          </p:cNvPr>
          <p:cNvSpPr txBox="1"/>
          <p:nvPr/>
        </p:nvSpPr>
        <p:spPr>
          <a:xfrm>
            <a:off x="553790" y="3117623"/>
            <a:ext cx="53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B37F7C-0FD4-1FE0-12E4-A934765F52DF}"/>
              </a:ext>
            </a:extLst>
          </p:cNvPr>
          <p:cNvSpPr txBox="1"/>
          <p:nvPr/>
        </p:nvSpPr>
        <p:spPr>
          <a:xfrm>
            <a:off x="1893194" y="3829181"/>
            <a:ext cx="115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Distance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C3B154-DF09-F6D1-8F3A-A1C59A2D459E}"/>
              </a:ext>
            </a:extLst>
          </p:cNvPr>
          <p:cNvSpPr txBox="1"/>
          <p:nvPr/>
        </p:nvSpPr>
        <p:spPr>
          <a:xfrm>
            <a:off x="5466759" y="1748166"/>
            <a:ext cx="5708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 YOLOv5 to detect cars/trucks.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Given an average height of true car/truck (H) and the focal length of camera (f), we can calculate the distance with the height of frames of target (h).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83CE615-9E60-51D5-E4E6-3666E370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565" y="3396803"/>
            <a:ext cx="6360641" cy="29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2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6C7E0A9-B559-EF50-01F7-A5CFF713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504" y="437010"/>
            <a:ext cx="9449286" cy="5829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99BD98-3570-C3F9-87D1-748FB982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4E7FC0-3B8C-E0B7-E1AD-343C01DF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64C90B91-92E9-2F0A-F546-576B7CB4471D}"/>
              </a:ext>
            </a:extLst>
          </p:cNvPr>
          <p:cNvSpPr txBox="1"/>
          <p:nvPr/>
        </p:nvSpPr>
        <p:spPr>
          <a:xfrm>
            <a:off x="5403275" y="2452912"/>
            <a:ext cx="5753595" cy="2070927"/>
          </a:xfrm>
          <a:prstGeom prst="rect">
            <a:avLst/>
          </a:prstGeom>
          <a:solidFill>
            <a:srgbClr val="10383C">
              <a:alpha val="82000"/>
            </a:srgbClr>
          </a:solidFill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b="1" kern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2FFCA9-E5D2-8644-A59D-4B8BC3725A86}"/>
              </a:ext>
            </a:extLst>
          </p:cNvPr>
          <p:cNvSpPr txBox="1"/>
          <p:nvPr/>
        </p:nvSpPr>
        <p:spPr>
          <a:xfrm>
            <a:off x="5599214" y="2513363"/>
            <a:ext cx="5070765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   Part 03:</a:t>
            </a:r>
          </a:p>
          <a:p>
            <a:pPr algn="r">
              <a:lnSpc>
                <a:spcPct val="200000"/>
              </a:lnSpc>
              <a:spcBef>
                <a:spcPts val="600"/>
              </a:spcBef>
              <a:defRPr/>
            </a:pPr>
            <a:r>
              <a:rPr lang="en-US" altLang="zh-CN" sz="2400" b="1" kern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sym typeface="Calibri" panose="020F0502020204030204" charset="0"/>
              </a:rPr>
              <a:t>Lane Detection</a:t>
            </a:r>
            <a:endParaRPr lang="en-US" altLang="zh-CN" sz="2400" b="1" kern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dirty="0"/>
          </a:p>
        </p:txBody>
      </p: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473B417D-2853-E904-BBAC-F485945C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1693-8BAC-4BD7-B043-C159D43A0D0A}" type="datetime1">
              <a:rPr lang="zh-CN" altLang="en-US" smtClean="0"/>
              <a:t>2023/1/8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5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E526D-1F6E-B90F-307F-2C17F574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09" y="404118"/>
            <a:ext cx="9211491" cy="1185001"/>
          </a:xfrm>
        </p:spPr>
        <p:txBody>
          <a:bodyPr>
            <a:normAutofit/>
          </a:bodyPr>
          <a:lstStyle/>
          <a:p>
            <a:r>
              <a:rPr lang="en-US" altLang="zh-CN" sz="3600" dirty="0" err="1">
                <a:latin typeface="Berlin Sans FB Demi" panose="020E0802020502020306" pitchFamily="34" charset="0"/>
              </a:rPr>
              <a:t>LaneATT</a:t>
            </a:r>
            <a:r>
              <a:rPr lang="en-US" altLang="zh-CN" sz="3600" dirty="0">
                <a:latin typeface="Berlin Sans FB Demi" panose="020E0802020502020306" pitchFamily="34" charset="0"/>
              </a:rPr>
              <a:t>: </a:t>
            </a:r>
            <a:r>
              <a:rPr lang="en-US" altLang="zh-CN" sz="2000" dirty="0">
                <a:latin typeface="Berlin Sans FB Demi" panose="020E0802020502020306" pitchFamily="34" charset="0"/>
              </a:rPr>
              <a:t>Real-time Attention-guided Lane Detection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B7B82-7F11-66A6-BDC5-E7187D96C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500"/>
            <a:ext cx="6076406" cy="1185001"/>
          </a:xfrm>
        </p:spPr>
        <p:txBody>
          <a:bodyPr>
            <a:norm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system-ui"/>
              </a:rPr>
              <a:t>detection speed: 250 FPS</a:t>
            </a:r>
          </a:p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system-ui"/>
              </a:rPr>
              <a:t>Anchor based Lane Detection Attention Mechanism</a:t>
            </a:r>
          </a:p>
          <a:p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EEDAE-5FEA-0A0E-C54A-08589257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55A97E-3743-4995-FB3B-3F3F3F17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20C7F3-875D-4AF7-6BD2-0F84F809C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9" y="2820883"/>
            <a:ext cx="9577251" cy="36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24AF9-19DE-9655-8F78-CB1855F3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Anchors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062399-F88E-AE1A-5C50-CD708F481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55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Number of anchors: 2 * 72 * 6 + 128 * 15 = 2784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D640F-4A93-31D4-CE4E-C14AA200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4422AA-317C-2A8E-89E8-1A226FD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5D82B5-7D81-A71C-3D75-A36E5445B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1" y="2507245"/>
            <a:ext cx="6095238" cy="3428571"/>
          </a:xfrm>
          <a:prstGeom prst="rect">
            <a:avLst/>
          </a:prstGeom>
        </p:spPr>
      </p:pic>
      <p:sp>
        <p:nvSpPr>
          <p:cNvPr id="7" name="左大括号 6">
            <a:extLst>
              <a:ext uri="{FF2B5EF4-FFF2-40B4-BE49-F238E27FC236}">
                <a16:creationId xmlns:a16="http://schemas.microsoft.com/office/drawing/2014/main" id="{06A8B126-C3A7-C2C7-9D51-15FBB8E5005F}"/>
              </a:ext>
            </a:extLst>
          </p:cNvPr>
          <p:cNvSpPr/>
          <p:nvPr/>
        </p:nvSpPr>
        <p:spPr>
          <a:xfrm>
            <a:off x="2299063" y="2507245"/>
            <a:ext cx="252548" cy="342857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281E8B99-04B8-7ADF-E29D-70DCE85CEB12}"/>
              </a:ext>
            </a:extLst>
          </p:cNvPr>
          <p:cNvSpPr/>
          <p:nvPr/>
        </p:nvSpPr>
        <p:spPr>
          <a:xfrm rot="16200000">
            <a:off x="5582385" y="3098464"/>
            <a:ext cx="295710" cy="60952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297F5E-1A97-D930-E2B2-00C41B704F84}"/>
              </a:ext>
            </a:extLst>
          </p:cNvPr>
          <p:cNvSpPr txBox="1"/>
          <p:nvPr/>
        </p:nvSpPr>
        <p:spPr>
          <a:xfrm>
            <a:off x="734423" y="3975904"/>
            <a:ext cx="156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72 start points</a:t>
            </a:r>
          </a:p>
          <a:p>
            <a:r>
              <a:rPr lang="en-US" altLang="zh-CN" dirty="0"/>
              <a:t>6 angles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6C658-5317-1B93-F3CE-EB681C73B0DF}"/>
              </a:ext>
            </a:extLst>
          </p:cNvPr>
          <p:cNvSpPr txBox="1"/>
          <p:nvPr/>
        </p:nvSpPr>
        <p:spPr>
          <a:xfrm>
            <a:off x="4351382" y="6293938"/>
            <a:ext cx="382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128 start points  15 angles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C5557D-8517-A391-199F-F3C53021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11" y="1721294"/>
            <a:ext cx="7742857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7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24AF9-19DE-9655-8F78-CB1855F3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Evaluation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D640F-4A93-31D4-CE4E-C14AA200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4422AA-317C-2A8E-89E8-1A226FD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FF062F-5DA0-D80E-A428-F4E022C60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374" y="1855615"/>
            <a:ext cx="6697352" cy="23996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6C0DB1-E972-D277-ACD4-82A685665B27}"/>
              </a:ext>
            </a:extLst>
          </p:cNvPr>
          <p:cNvSpPr txBox="1"/>
          <p:nvPr/>
        </p:nvSpPr>
        <p:spPr>
          <a:xfrm>
            <a:off x="2376374" y="442020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ystem-ui"/>
              </a:rPr>
              <a:t>Training set: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ystem-ui"/>
              </a:rPr>
              <a:t>3626 video clips, 20 pictures taken for 1s for each video clip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ystem-ui"/>
              </a:rPr>
              <a:t>For each clip: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ystem-ui"/>
              </a:rPr>
              <a:t>3626 comment frames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ystem-ui"/>
              </a:rPr>
              <a:t>Test Set: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ystem-ui"/>
              </a:rPr>
              <a:t>2944 video clips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ystem-ui"/>
              </a:rPr>
              <a:t>Each picture: 1280 x 720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77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24AF9-19DE-9655-8F78-CB1855F3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Drawbacks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062399-F88E-AE1A-5C50-CD708F481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99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Non-maximum suppression</a:t>
            </a:r>
          </a:p>
          <a:p>
            <a:r>
              <a:rPr lang="en-US" altLang="zh-CN" sz="2000" dirty="0"/>
              <a:t>Uniform sampling</a:t>
            </a:r>
          </a:p>
          <a:p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D640F-4A93-31D4-CE4E-C14AA200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4422AA-317C-2A8E-89E8-1A226FD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63FB88-261E-6E12-A04F-64488D375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7" y="2535709"/>
            <a:ext cx="5087897" cy="2847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EB3F6B-1A1B-F25F-B181-A229F665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688" y="2535709"/>
            <a:ext cx="5089600" cy="28479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7EAC5A-4A70-EA9D-F3F0-897E3B4D9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16" y="1557354"/>
            <a:ext cx="4657143" cy="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4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24AF9-19DE-9655-8F78-CB1855F3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Final Result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D640F-4A93-31D4-CE4E-C14AA200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4422AA-317C-2A8E-89E8-1A226FD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test">
            <a:hlinkClick r:id="" action="ppaction://media"/>
            <a:extLst>
              <a:ext uri="{FF2B5EF4-FFF2-40B4-BE49-F238E27FC236}">
                <a16:creationId xmlns:a16="http://schemas.microsoft.com/office/drawing/2014/main" id="{342CEEA3-624C-5668-F54A-32A17DE0C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6513" y="1690688"/>
            <a:ext cx="7572585" cy="425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24AF9-19DE-9655-8F78-CB1855F31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66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References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D640F-4A93-31D4-CE4E-C14AA200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4422AA-317C-2A8E-89E8-1A226FD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4F20DBB-988A-D840-8F97-787F17718A76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200" b="1" dirty="0">
              <a:latin typeface="Berlin Sans FB Demi" panose="020E0802020502020306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23B59-2EB4-E64F-0F37-2455B787250F}"/>
              </a:ext>
            </a:extLst>
          </p:cNvPr>
          <p:cNvSpPr txBox="1"/>
          <p:nvPr/>
        </p:nvSpPr>
        <p:spPr>
          <a:xfrm>
            <a:off x="927012" y="1273854"/>
            <a:ext cx="1090343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err="1"/>
              <a:t>Tabelini</a:t>
            </a:r>
            <a:r>
              <a:rPr lang="en-US" altLang="zh-CN" dirty="0"/>
              <a:t>, L., </a:t>
            </a:r>
            <a:r>
              <a:rPr lang="en-US" altLang="zh-CN" dirty="0" err="1"/>
              <a:t>Berriel</a:t>
            </a:r>
            <a:r>
              <a:rPr lang="en-US" altLang="zh-CN" dirty="0"/>
              <a:t>, R., </a:t>
            </a:r>
            <a:r>
              <a:rPr lang="en-US" altLang="zh-CN" dirty="0" err="1"/>
              <a:t>Paixao</a:t>
            </a:r>
            <a:r>
              <a:rPr lang="en-US" altLang="zh-CN" dirty="0"/>
              <a:t>, T. M., </a:t>
            </a:r>
            <a:r>
              <a:rPr lang="en-US" altLang="zh-CN" dirty="0" err="1"/>
              <a:t>Badue</a:t>
            </a:r>
            <a:r>
              <a:rPr lang="en-US" altLang="zh-CN" dirty="0"/>
              <a:t>, C., De Souza, A. F., &amp; </a:t>
            </a:r>
            <a:r>
              <a:rPr lang="en-US" altLang="zh-CN" dirty="0" err="1"/>
              <a:t>OliveiraSantos</a:t>
            </a:r>
            <a:r>
              <a:rPr lang="en-US" altLang="zh-CN" dirty="0"/>
              <a:t>, T. (2021). Keep your eyes on the lane: Real-time attention-guided lane detection. In Proceedings of the IEEE/CVF Conference on Computer</a:t>
            </a:r>
            <a:br>
              <a:rPr lang="en-US" altLang="zh-CN" dirty="0"/>
            </a:br>
            <a:r>
              <a:rPr lang="en-US" altLang="zh-CN" dirty="0"/>
              <a:t>Vision and Pattern Recognition (pp. 294-302).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hlinkClick r:id="rId2"/>
              </a:rPr>
              <a:t>https://github.com/ultralytics/yolov5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hlinkClick r:id="rId3"/>
              </a:rPr>
              <a:t>https://github.com/lucastabelini/LaneATT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https://github.com/TuSimple/tusimple-benchmark/tree/master/doc/lane_detection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03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城市的地标&#10;&#10;中度可信度描述已自动生成">
            <a:extLst>
              <a:ext uri="{FF2B5EF4-FFF2-40B4-BE49-F238E27FC236}">
                <a16:creationId xmlns:a16="http://schemas.microsoft.com/office/drawing/2014/main" id="{025C91FC-8A80-CACD-F390-10A070052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20"/>
          <a:stretch>
            <a:fillRect/>
          </a:stretch>
        </p:blipFill>
        <p:spPr>
          <a:xfrm rot="16200000">
            <a:off x="3569160" y="-2085683"/>
            <a:ext cx="5053679" cy="11217897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102986-DD5A-67BC-23AE-AE2397F7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391-4915-4B0B-AB6E-08C448FA7B39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99BD98-3570-C3F9-87D1-748FB982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1CDAF1AE-AF71-AD7C-3D05-8416FCF29F0C}"/>
              </a:ext>
            </a:extLst>
          </p:cNvPr>
          <p:cNvSpPr txBox="1"/>
          <p:nvPr/>
        </p:nvSpPr>
        <p:spPr>
          <a:xfrm>
            <a:off x="0" y="2531767"/>
            <a:ext cx="5753595" cy="2070927"/>
          </a:xfrm>
          <a:prstGeom prst="rect">
            <a:avLst/>
          </a:prstGeom>
          <a:solidFill>
            <a:srgbClr val="10383C">
              <a:alpha val="82000"/>
            </a:srgbClr>
          </a:solidFill>
          <a:ln>
            <a:solidFill>
              <a:srgbClr val="325455"/>
            </a:solidFill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b="1" kern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68D51A-8C9A-7C76-E7C2-48F829DAD2EB}"/>
              </a:ext>
            </a:extLst>
          </p:cNvPr>
          <p:cNvSpPr txBox="1"/>
          <p:nvPr/>
        </p:nvSpPr>
        <p:spPr>
          <a:xfrm>
            <a:off x="1747261" y="3091152"/>
            <a:ext cx="5070765" cy="727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 You!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4E7FC0-3B8C-E0B7-E1AD-343C01DF3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1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F429D8-786E-88D5-7F00-0BBA3071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7045D3-FEAD-499C-1DD6-4336BA02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6CD0E2B8-CCF7-3247-1DD4-D067FFB1246A}"/>
              </a:ext>
            </a:extLst>
          </p:cNvPr>
          <p:cNvSpPr txBox="1"/>
          <p:nvPr/>
        </p:nvSpPr>
        <p:spPr>
          <a:xfrm>
            <a:off x="0" y="439500"/>
            <a:ext cx="5878286" cy="1131167"/>
          </a:xfrm>
          <a:prstGeom prst="rect">
            <a:avLst/>
          </a:prstGeom>
          <a:solidFill>
            <a:srgbClr val="10383C">
              <a:alpha val="82000"/>
            </a:srgbClr>
          </a:solidFill>
          <a:ln>
            <a:solidFill>
              <a:srgbClr val="325455"/>
            </a:solidFill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b="1" kern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26A9941-43FE-AED4-6D77-D93B1CEF40D0}"/>
              </a:ext>
            </a:extLst>
          </p:cNvPr>
          <p:cNvSpPr txBox="1">
            <a:spLocks/>
          </p:cNvSpPr>
          <p:nvPr/>
        </p:nvSpPr>
        <p:spPr>
          <a:xfrm>
            <a:off x="476002" y="478075"/>
            <a:ext cx="3810990" cy="1131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Contents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肘形连接符 9">
            <a:extLst>
              <a:ext uri="{FF2B5EF4-FFF2-40B4-BE49-F238E27FC236}">
                <a16:creationId xmlns:a16="http://schemas.microsoft.com/office/drawing/2014/main" id="{0C16A2E5-02A9-0E97-F295-74DA5859ED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519" y="2244705"/>
            <a:ext cx="914400" cy="914400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3B5C5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肘形连接符 10">
            <a:extLst>
              <a:ext uri="{FF2B5EF4-FFF2-40B4-BE49-F238E27FC236}">
                <a16:creationId xmlns:a16="http://schemas.microsoft.com/office/drawing/2014/main" id="{E73221AD-99BC-262F-FEE4-AA2F858B8C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919" y="3159105"/>
            <a:ext cx="914400" cy="914400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3B5C5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文本框 65">
            <a:extLst>
              <a:ext uri="{FF2B5EF4-FFF2-40B4-BE49-F238E27FC236}">
                <a16:creationId xmlns:a16="http://schemas.microsoft.com/office/drawing/2014/main" id="{C7080EFA-22C1-D40C-AEF0-EF9F13CF4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721" y="4202152"/>
            <a:ext cx="4103920" cy="55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>
                <a:latin typeface="Arial" panose="020B0604020202020204" pitchFamily="34" charset="0"/>
                <a:ea typeface="+mn-ea"/>
                <a:sym typeface="Calibri" panose="020F0502020204030204" charset="0"/>
              </a:rPr>
              <a:t>Lane Detection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EADCF4-9274-BA02-7ADF-898170572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693" y="4386202"/>
            <a:ext cx="182895" cy="183116"/>
          </a:xfrm>
          <a:prstGeom prst="rect">
            <a:avLst/>
          </a:prstGeom>
          <a:solidFill>
            <a:srgbClr val="3B5C5F"/>
          </a:solidFill>
          <a:ln w="12700">
            <a:solidFill>
              <a:srgbClr val="42719B"/>
            </a:solidFill>
            <a:bevel/>
          </a:ln>
        </p:spPr>
        <p:txBody>
          <a:bodyPr anchor="ctr" anchorCtr="0">
            <a:normAutofit fontScale="40000" lnSpcReduction="20000"/>
          </a:bodyPr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2" name="文本框 68">
            <a:extLst>
              <a:ext uri="{FF2B5EF4-FFF2-40B4-BE49-F238E27FC236}">
                <a16:creationId xmlns:a16="http://schemas.microsoft.com/office/drawing/2014/main" id="{E48F44B5-B47A-447E-0E57-6AD7A8E36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8764" y="3152931"/>
            <a:ext cx="3501124" cy="91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黑体" panose="02010609060101010101" charset="-122"/>
                <a:sym typeface="Calibri" panose="020F0502020204030204" charset="0"/>
              </a:rPr>
              <a:t>Car Distance Estimation</a:t>
            </a:r>
            <a:endParaRPr lang="zh-CN" altLang="en-US" sz="2400" dirty="0">
              <a:latin typeface="Arial" panose="020B0604020202020204" pitchFamily="34" charset="0"/>
              <a:ea typeface="黑体" panose="02010609060101010101" charset="-122"/>
              <a:sym typeface="Calibri" panose="020F050202020403020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2FFB80-B0E6-96D6-ABC6-9105D84BB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319" y="3566275"/>
            <a:ext cx="182895" cy="183117"/>
          </a:xfrm>
          <a:prstGeom prst="rect">
            <a:avLst/>
          </a:prstGeom>
          <a:solidFill>
            <a:srgbClr val="3B5C5F"/>
          </a:solidFill>
          <a:ln>
            <a:solidFill>
              <a:srgbClr val="3B5C5F"/>
            </a:solidFill>
          </a:ln>
        </p:spPr>
        <p:txBody>
          <a:bodyPr anchor="ctr" anchorCtr="0">
            <a:normAutofit fontScale="40000" lnSpcReduction="20000"/>
          </a:bodyPr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4" name="文本框 71">
            <a:extLst>
              <a:ext uri="{FF2B5EF4-FFF2-40B4-BE49-F238E27FC236}">
                <a16:creationId xmlns:a16="http://schemas.microsoft.com/office/drawing/2014/main" id="{EAB3CF0D-C736-7953-543A-C19EA40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364" y="2239483"/>
            <a:ext cx="4935136" cy="91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Arial" panose="020B0604020202020204" pitchFamily="34" charset="0"/>
                <a:ea typeface="+mn-ea"/>
                <a:sym typeface="Calibri" panose="020F0502020204030204" charset="0"/>
              </a:rPr>
              <a:t>Traffic Sign </a:t>
            </a:r>
            <a:r>
              <a:rPr lang="en-US" altLang="zh-CN" sz="2400" dirty="0">
                <a:ea typeface="+mn-ea"/>
                <a:sym typeface="Calibri" panose="020F0502020204030204" charset="0"/>
              </a:rPr>
              <a:t>Recognition</a:t>
            </a:r>
            <a:endParaRPr lang="zh-CN" altLang="en-US" sz="2400" dirty="0">
              <a:latin typeface="Arial" panose="020B0604020202020204" pitchFamily="34" charset="0"/>
              <a:ea typeface="黑体" panose="02010609060101010101" charset="-122"/>
              <a:sym typeface="Calibri" panose="020F050202020403020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FB821ED-6FA4-F7FD-08FE-1C0472861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919" y="2652220"/>
            <a:ext cx="182895" cy="182488"/>
          </a:xfrm>
          <a:prstGeom prst="rect">
            <a:avLst/>
          </a:prstGeom>
          <a:solidFill>
            <a:srgbClr val="3B5C5F"/>
          </a:solidFill>
          <a:ln w="12700">
            <a:solidFill>
              <a:srgbClr val="42719B"/>
            </a:solidFill>
            <a:bevel/>
          </a:ln>
        </p:spPr>
        <p:txBody>
          <a:bodyPr anchor="ctr" anchorCtr="0">
            <a:normAutofit fontScale="40000" lnSpcReduction="20000"/>
          </a:bodyPr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6" name="文本占位符 5">
            <a:extLst>
              <a:ext uri="{FF2B5EF4-FFF2-40B4-BE49-F238E27FC236}">
                <a16:creationId xmlns:a16="http://schemas.microsoft.com/office/drawing/2014/main" id="{C07C3788-1393-8646-6489-6CED9C3A43F7}"/>
              </a:ext>
            </a:extLst>
          </p:cNvPr>
          <p:cNvSpPr txBox="1">
            <a:spLocks noChangeArrowheads="1"/>
          </p:cNvSpPr>
          <p:nvPr/>
        </p:nvSpPr>
        <p:spPr bwMode="auto">
          <a:xfrm rot="2700000">
            <a:off x="10351691" y="687614"/>
            <a:ext cx="815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5720" rIns="91440" bIns="45720" numCol="1" rtlCol="0" anchor="ctr" anchorCtr="0" compatLnSpc="1"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ea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目录</a:t>
            </a:r>
          </a:p>
        </p:txBody>
      </p:sp>
      <p:sp>
        <p:nvSpPr>
          <p:cNvPr id="27" name="文本框 1">
            <a:extLst>
              <a:ext uri="{FF2B5EF4-FFF2-40B4-BE49-F238E27FC236}">
                <a16:creationId xmlns:a16="http://schemas.microsoft.com/office/drawing/2014/main" id="{24CEAE9E-DAFB-8E6E-44F6-9B085D11A91E}"/>
              </a:ext>
            </a:extLst>
          </p:cNvPr>
          <p:cNvSpPr txBox="1"/>
          <p:nvPr/>
        </p:nvSpPr>
        <p:spPr>
          <a:xfrm>
            <a:off x="4305819" y="2435205"/>
            <a:ext cx="534988" cy="534988"/>
          </a:xfrm>
          <a:prstGeom prst="rect">
            <a:avLst/>
          </a:prstGeom>
          <a:noFill/>
          <a:ln w="12700">
            <a:solidFill>
              <a:srgbClr val="3B5C5F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defPPr>
              <a:defRPr lang="zh-CN"/>
            </a:defPPr>
            <a:lvl1pPr algn="ctr" eaLnBrk="1" hangingPunct="1">
              <a:buFont typeface="Arial" panose="020B0604020202020204" pitchFamily="34" charset="0"/>
              <a:defRPr sz="2800">
                <a:solidFill>
                  <a:srgbClr val="01A89C"/>
                </a:solidFill>
                <a:latin typeface="Arial" panose="020B0604020202020204" pitchFamily="34" charset="0"/>
                <a:ea typeface="+mn-ea"/>
              </a:defRPr>
            </a:lvl1pPr>
            <a:lvl2pPr marL="742950" indent="-285750">
              <a:buFont typeface="Arial" panose="020B0604020202020204" pitchFamily="34" charset="0"/>
            </a:lvl2pPr>
            <a:lvl3pPr marL="1143000" indent="-228600">
              <a:buFont typeface="Arial" panose="020B0604020202020204" pitchFamily="34" charset="0"/>
            </a:lvl3pPr>
            <a:lvl4pPr marL="1600200" indent="-228600">
              <a:buFont typeface="Arial" panose="020B0604020202020204" pitchFamily="34" charset="0"/>
            </a:lvl4pPr>
            <a:lvl5pPr marL="2057400" indent="-228600">
              <a:buFont typeface="Arial" panose="020B0604020202020204" pitchFamily="34" charset="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en-US" altLang="zh-CN" dirty="0">
                <a:solidFill>
                  <a:srgbClr val="3B5C5F"/>
                </a:solidFill>
              </a:rPr>
              <a:t>1</a:t>
            </a:r>
            <a:endParaRPr lang="zh-CN" altLang="en-US" dirty="0">
              <a:solidFill>
                <a:srgbClr val="3B5C5F"/>
              </a:solidFill>
            </a:endParaRP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id="{1E2C245D-C234-3B78-2B7B-411268042750}"/>
              </a:ext>
            </a:extLst>
          </p:cNvPr>
          <p:cNvSpPr txBox="1"/>
          <p:nvPr/>
        </p:nvSpPr>
        <p:spPr>
          <a:xfrm>
            <a:off x="5197994" y="3494068"/>
            <a:ext cx="536575" cy="534987"/>
          </a:xfrm>
          <a:prstGeom prst="rect">
            <a:avLst/>
          </a:prstGeom>
          <a:noFill/>
          <a:ln w="12700">
            <a:solidFill>
              <a:srgbClr val="3B5C5F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defPPr>
              <a:defRPr lang="zh-CN"/>
            </a:defPPr>
            <a:lvl1pPr algn="ctr" eaLnBrk="1" hangingPunct="1">
              <a:buFont typeface="Arial" panose="020B0604020202020204" pitchFamily="34" charset="0"/>
              <a:defRPr sz="2800">
                <a:solidFill>
                  <a:srgbClr val="01A89C"/>
                </a:solidFill>
                <a:latin typeface="Arial" panose="020B0604020202020204" pitchFamily="34" charset="0"/>
                <a:ea typeface="+mn-ea"/>
              </a:defRPr>
            </a:lvl1pPr>
            <a:lvl2pPr marL="742950" indent="-285750">
              <a:buFont typeface="Arial" panose="020B0604020202020204" pitchFamily="34" charset="0"/>
            </a:lvl2pPr>
            <a:lvl3pPr marL="1143000" indent="-228600">
              <a:buFont typeface="Arial" panose="020B0604020202020204" pitchFamily="34" charset="0"/>
            </a:lvl3pPr>
            <a:lvl4pPr marL="1600200" indent="-228600">
              <a:buFont typeface="Arial" panose="020B0604020202020204" pitchFamily="34" charset="0"/>
            </a:lvl4pPr>
            <a:lvl5pPr marL="2057400" indent="-228600">
              <a:buFont typeface="Arial" panose="020B0604020202020204" pitchFamily="34" charset="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en-US" altLang="zh-CN" dirty="0">
                <a:solidFill>
                  <a:srgbClr val="3B5C5F"/>
                </a:solidFill>
              </a:rPr>
              <a:t>2</a:t>
            </a:r>
            <a:endParaRPr lang="zh-CN" altLang="en-US" dirty="0">
              <a:solidFill>
                <a:srgbClr val="3B5C5F"/>
              </a:solidFill>
            </a:endParaRPr>
          </a:p>
        </p:txBody>
      </p:sp>
      <p:sp>
        <p:nvSpPr>
          <p:cNvPr id="29" name="文本框 3">
            <a:extLst>
              <a:ext uri="{FF2B5EF4-FFF2-40B4-BE49-F238E27FC236}">
                <a16:creationId xmlns:a16="http://schemas.microsoft.com/office/drawing/2014/main" id="{D0FF4AB1-9BC6-0465-E49C-98A73D27795C}"/>
              </a:ext>
            </a:extLst>
          </p:cNvPr>
          <p:cNvSpPr txBox="1"/>
          <p:nvPr/>
        </p:nvSpPr>
        <p:spPr>
          <a:xfrm>
            <a:off x="6085407" y="4300518"/>
            <a:ext cx="534987" cy="534987"/>
          </a:xfrm>
          <a:prstGeom prst="rect">
            <a:avLst/>
          </a:prstGeom>
          <a:noFill/>
          <a:ln w="12700">
            <a:solidFill>
              <a:srgbClr val="3B5C5F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defPPr>
              <a:defRPr lang="zh-CN"/>
            </a:defPPr>
            <a:lvl1pPr algn="ctr" eaLnBrk="1" hangingPunct="1">
              <a:buFont typeface="Arial" panose="020B0604020202020204" pitchFamily="34" charset="0"/>
              <a:defRPr sz="2800">
                <a:solidFill>
                  <a:srgbClr val="01A89C"/>
                </a:solidFill>
                <a:latin typeface="Arial" panose="020B0604020202020204" pitchFamily="34" charset="0"/>
                <a:ea typeface="+mn-ea"/>
              </a:defRPr>
            </a:lvl1pPr>
            <a:lvl2pPr marL="742950" indent="-285750">
              <a:buFont typeface="Arial" panose="020B0604020202020204" pitchFamily="34" charset="0"/>
            </a:lvl2pPr>
            <a:lvl3pPr marL="1143000" indent="-228600">
              <a:buFont typeface="Arial" panose="020B0604020202020204" pitchFamily="34" charset="0"/>
            </a:lvl3pPr>
            <a:lvl4pPr marL="1600200" indent="-228600">
              <a:buFont typeface="Arial" panose="020B0604020202020204" pitchFamily="34" charset="0"/>
            </a:lvl4pPr>
            <a:lvl5pPr marL="2057400" indent="-228600">
              <a:buFont typeface="Arial" panose="020B0604020202020204" pitchFamily="34" charset="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en-US" altLang="zh-CN" dirty="0">
                <a:solidFill>
                  <a:srgbClr val="3B5C5F"/>
                </a:solidFill>
              </a:rPr>
              <a:t>3</a:t>
            </a:r>
            <a:endParaRPr lang="zh-CN" altLang="en-US" dirty="0">
              <a:solidFill>
                <a:srgbClr val="3B5C5F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899DF4B-65C8-F9B2-6066-FB5665F3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29" y="2394787"/>
            <a:ext cx="4197335" cy="26567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D930514E-965B-52B2-9BF6-C9864D652AEB}"/>
              </a:ext>
            </a:extLst>
          </p:cNvPr>
          <p:cNvCxnSpPr>
            <a:cxnSpLocks/>
          </p:cNvCxnSpPr>
          <p:nvPr/>
        </p:nvCxnSpPr>
        <p:spPr>
          <a:xfrm>
            <a:off x="6401318" y="4073504"/>
            <a:ext cx="940824" cy="826910"/>
          </a:xfrm>
          <a:prstGeom prst="bentConnector3">
            <a:avLst>
              <a:gd name="adj1" fmla="val 50000"/>
            </a:avLst>
          </a:prstGeom>
          <a:ln>
            <a:solidFill>
              <a:srgbClr val="3B5C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2E276D-297B-8775-B904-410A7B98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71" y="1195610"/>
            <a:ext cx="8246773" cy="48688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102986-DD5A-67BC-23AE-AE2397F7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692C-F52E-40AF-827A-BC7DEBB2FE19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99BD98-3570-C3F9-87D1-748FB982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1CDAF1AE-AF71-AD7C-3D05-8416FCF29F0C}"/>
              </a:ext>
            </a:extLst>
          </p:cNvPr>
          <p:cNvSpPr txBox="1"/>
          <p:nvPr/>
        </p:nvSpPr>
        <p:spPr>
          <a:xfrm>
            <a:off x="6042418" y="2490026"/>
            <a:ext cx="5450775" cy="1877945"/>
          </a:xfrm>
          <a:prstGeom prst="rect">
            <a:avLst/>
          </a:prstGeom>
          <a:solidFill>
            <a:srgbClr val="10383C">
              <a:alpha val="82000"/>
            </a:srgbClr>
          </a:solidFill>
          <a:ln>
            <a:solidFill>
              <a:srgbClr val="325455"/>
            </a:solidFill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b="1" kern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68D51A-8C9A-7C76-E7C2-48F829DAD2EB}"/>
              </a:ext>
            </a:extLst>
          </p:cNvPr>
          <p:cNvSpPr txBox="1"/>
          <p:nvPr/>
        </p:nvSpPr>
        <p:spPr>
          <a:xfrm>
            <a:off x="6564932" y="2636483"/>
            <a:ext cx="4405746" cy="72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Part 01: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4E7FC0-3B8C-E0B7-E1AD-343C01DF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93EA4A-7800-5822-AE7E-21789D4B3E64}"/>
              </a:ext>
            </a:extLst>
          </p:cNvPr>
          <p:cNvSpPr txBox="1"/>
          <p:nvPr/>
        </p:nvSpPr>
        <p:spPr>
          <a:xfrm>
            <a:off x="7539593" y="3362323"/>
            <a:ext cx="4885213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  <a:defRPr/>
            </a:pPr>
            <a:r>
              <a:rPr lang="en-US" altLang="zh-CN" sz="2000" b="1" kern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sym typeface="Calibri" panose="020F0502020204030204" charset="0"/>
              </a:rPr>
              <a:t>Traffic Sign Recognition</a:t>
            </a:r>
            <a:endParaRPr lang="zh-CN" altLang="en-US" sz="2000" b="1" kern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0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A756E-EBF2-3051-FCED-D8F586BD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Traffic Sign Recognition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E569D-A803-67B7-DABA-AFFDBAA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36B1EC-D816-5EB4-A2F5-4649A7ED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A472FD-745D-67F6-4123-2AE15ED3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2" y="1334832"/>
            <a:ext cx="5494611" cy="502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F57B6F8-BC90-E1FA-0641-923D0CEB9AFA}"/>
              </a:ext>
            </a:extLst>
          </p:cNvPr>
          <p:cNvSpPr txBox="1"/>
          <p:nvPr/>
        </p:nvSpPr>
        <p:spPr>
          <a:xfrm>
            <a:off x="2836697" y="6308209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YOLOv5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1E27A0E-32A8-4DEC-1B5C-38C1F285C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811" y="1315733"/>
            <a:ext cx="5414753" cy="17778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3C050FC-5864-DBE0-8449-623771E63097}"/>
              </a:ext>
            </a:extLst>
          </p:cNvPr>
          <p:cNvSpPr txBox="1"/>
          <p:nvPr/>
        </p:nvSpPr>
        <p:spPr>
          <a:xfrm>
            <a:off x="8487821" y="6188822"/>
            <a:ext cx="86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TT100k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3C852A-3C12-D276-3520-DE96CC011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46" y="3444160"/>
            <a:ext cx="5641193" cy="23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0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A756E-EBF2-3051-FCED-D8F586BD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Traffic Sign Recognition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18BC45-3BB2-CF9D-2DA2-3EF039B5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YOLOv5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TT100k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 required environment packages;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Prepare the label for training;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Train with 100 epochs and 300 epochs: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E569D-A803-67B7-DABA-AFFDBAA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36B1EC-D816-5EB4-A2F5-4649A7ED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781447-6F50-80F4-15CC-2BC0B8B65E74}"/>
              </a:ext>
            </a:extLst>
          </p:cNvPr>
          <p:cNvGrpSpPr/>
          <p:nvPr/>
        </p:nvGrpSpPr>
        <p:grpSpPr>
          <a:xfrm>
            <a:off x="809210" y="3641720"/>
            <a:ext cx="3791608" cy="2841941"/>
            <a:chOff x="1839310" y="3641720"/>
            <a:chExt cx="3791608" cy="284194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BEF3FE3-A1D4-E113-E602-9D57CD417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9310" y="3641720"/>
              <a:ext cx="1860332" cy="253524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4AB0B96-18E4-6FEC-C470-5E0708210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0586" y="3704353"/>
              <a:ext cx="1860332" cy="240997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20C21BC-E4D1-A6E2-4D24-3A7673305968}"/>
                </a:ext>
              </a:extLst>
            </p:cNvPr>
            <p:cNvSpPr txBox="1"/>
            <p:nvPr/>
          </p:nvSpPr>
          <p:spPr>
            <a:xfrm>
              <a:off x="2976980" y="611432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100 epochs: 7.2 h</a:t>
              </a:r>
              <a:endParaRPr kumimoji="1"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68BD15-9DFB-8AF6-1072-C0CA1E3C2796}"/>
              </a:ext>
            </a:extLst>
          </p:cNvPr>
          <p:cNvGrpSpPr/>
          <p:nvPr/>
        </p:nvGrpSpPr>
        <p:grpSpPr>
          <a:xfrm>
            <a:off x="6406600" y="3704353"/>
            <a:ext cx="3999110" cy="2913105"/>
            <a:chOff x="6561084" y="3579086"/>
            <a:chExt cx="3999110" cy="291310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7FDC3FC-072B-7D74-ADD6-BA5BB2E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1084" y="3641720"/>
              <a:ext cx="1860332" cy="243844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E7C2184-A191-1F5B-59BB-E527FD9DF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0600" y="3579086"/>
              <a:ext cx="1949594" cy="2535243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E51DC6E-3891-DD7F-AAD3-4BFE8E450C23}"/>
                </a:ext>
              </a:extLst>
            </p:cNvPr>
            <p:cNvSpPr txBox="1"/>
            <p:nvPr/>
          </p:nvSpPr>
          <p:spPr>
            <a:xfrm>
              <a:off x="7501933" y="612285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300 epochs: 21.1 h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7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A756E-EBF2-3051-FCED-D8F586BD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Traffic Sign Recognition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18BC45-3BB2-CF9D-2DA2-3EF039B5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</a:p>
          <a:p>
            <a:pPr lvl="1"/>
            <a:r>
              <a:rPr lang="en-US" altLang="zh-CN" dirty="0" err="1"/>
              <a:t>Mosic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10121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lang="en-US" altLang="zh-CN" b="0" i="0" u="none" strike="noStrike" dirty="0">
                <a:solidFill>
                  <a:srgbClr val="10121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andom number of pictures superimposed</a:t>
            </a:r>
          </a:p>
          <a:p>
            <a:pPr lvl="1"/>
            <a:r>
              <a:rPr lang="en-US" altLang="zh-CN" dirty="0">
                <a:solidFill>
                  <a:srgbClr val="10121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HSV: </a:t>
            </a:r>
            <a:r>
              <a:rPr lang="en-US" altLang="zh-CN" b="0" i="0" u="none" strike="noStrike" dirty="0">
                <a:solidFill>
                  <a:srgbClr val="10121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Color gamut enhancement at pixel level</a:t>
            </a:r>
          </a:p>
          <a:p>
            <a:pPr lvl="1"/>
            <a:r>
              <a:rPr lang="en-US" altLang="zh-CN" dirty="0" err="1"/>
              <a:t>Filp</a:t>
            </a:r>
            <a:r>
              <a:rPr lang="en-US" altLang="zh-CN" dirty="0"/>
              <a:t> up-</a:t>
            </a:r>
            <a:r>
              <a:rPr lang="en-US" altLang="zh-CN" dirty="0" err="1"/>
              <a:t>dowm</a:t>
            </a:r>
            <a:r>
              <a:rPr lang="en-US" altLang="zh-CN" dirty="0"/>
              <a:t> &amp; left-right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E569D-A803-67B7-DABA-AFFDBAA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36B1EC-D816-5EB4-A2F5-4649A7ED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EF3FE3-A1D4-E113-E602-9D57CD417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10" y="3641720"/>
            <a:ext cx="1860332" cy="25352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AB0B96-18E4-6FEC-C470-5E0708210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586" y="3704353"/>
            <a:ext cx="1860332" cy="2409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0C21BC-E4D1-A6E2-4D24-3A7673305968}"/>
              </a:ext>
            </a:extLst>
          </p:cNvPr>
          <p:cNvSpPr txBox="1"/>
          <p:nvPr/>
        </p:nvSpPr>
        <p:spPr>
          <a:xfrm>
            <a:off x="2976980" y="611432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100 epochs: 7.2 h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51DC6E-3891-DD7F-AAD3-4BFE8E450C23}"/>
              </a:ext>
            </a:extLst>
          </p:cNvPr>
          <p:cNvSpPr txBox="1"/>
          <p:nvPr/>
        </p:nvSpPr>
        <p:spPr>
          <a:xfrm>
            <a:off x="6676545" y="6114329"/>
            <a:ext cx="446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epochs without data augmentation: 7.1h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CECCFC-DBD7-D924-8128-2E36B626E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268" y="3646604"/>
            <a:ext cx="1860332" cy="23865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C3209A-DE7C-D032-7BF3-09F705C3F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613" y="3668036"/>
            <a:ext cx="1893553" cy="24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A756E-EBF2-3051-FCED-D8F586BD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Traffic Sign Recognition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E569D-A803-67B7-DABA-AFFDBAA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36B1EC-D816-5EB4-A2F5-4649A7ED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0E4CA1C-0DDB-CC99-75F1-26304A6DA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4" y="2416527"/>
            <a:ext cx="6257411" cy="31170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F6B5A2-4E42-E6E4-D83A-B4F883F1BD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19" y="3522835"/>
            <a:ext cx="3600439" cy="23711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29DF5E-4EF8-7D8D-2403-7C2291F18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20" y="987037"/>
            <a:ext cx="3600438" cy="2397855"/>
          </a:xfrm>
          <a:prstGeom prst="rect">
            <a:avLst/>
          </a:prstGeom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A9D00AE3-68A6-81D1-ED6B-16CCE646C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8" y="1440426"/>
            <a:ext cx="10515600" cy="4351338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b="0" i="0" u="none" strike="noStrike" dirty="0">
                <a:solidFill>
                  <a:srgbClr val="10121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result of 300 epochs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7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A756E-EBF2-3051-FCED-D8F586BD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</a:rPr>
              <a:t>Traffic Sign Recognition</a:t>
            </a:r>
            <a:endParaRPr lang="zh-CN" alt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E569D-A803-67B7-DABA-AFFDBAA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0BF7-7E98-450D-B80D-6C73CD0F2237}" type="datetime1">
              <a:rPr lang="zh-CN" altLang="en-US" smtClean="0"/>
              <a:t>2023/1/8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36B1EC-D816-5EB4-A2F5-4649A7ED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E18463-D156-830E-E6D8-44F8437DB4A7}"/>
              </a:ext>
            </a:extLst>
          </p:cNvPr>
          <p:cNvSpPr txBox="1"/>
          <p:nvPr/>
        </p:nvSpPr>
        <p:spPr>
          <a:xfrm>
            <a:off x="838200" y="1690688"/>
            <a:ext cx="935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10121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Limited by the number of training data set types, only partial flags can be recognized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0C98B39-23D6-B5FA-94FD-D6B29822C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17" y="2216113"/>
            <a:ext cx="2322504" cy="41186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F9617B-6F6B-6952-747B-29EE04DC0F48}"/>
              </a:ext>
            </a:extLst>
          </p:cNvPr>
          <p:cNvSpPr txBox="1"/>
          <p:nvPr/>
        </p:nvSpPr>
        <p:spPr>
          <a:xfrm>
            <a:off x="1796309" y="5500515"/>
            <a:ext cx="389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Training 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augmentation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B638D1-8CB1-56EC-B439-EE77141EA1D9}"/>
              </a:ext>
            </a:extLst>
          </p:cNvPr>
          <p:cNvSpPr txBox="1"/>
          <p:nvPr/>
        </p:nvSpPr>
        <p:spPr>
          <a:xfrm>
            <a:off x="8866012" y="6273495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10121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Test sample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DF7C4D-21A4-0DE9-464A-11A4EB24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90" y="2314382"/>
            <a:ext cx="6400800" cy="318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44702C-7FF0-9AC8-122D-B4269661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263" y="780282"/>
            <a:ext cx="9500088" cy="56390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102986-DD5A-67BC-23AE-AE2397F7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59AD-A210-4897-9E66-D3E05328B2FA}" type="datetime1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99BD98-3570-C3F9-87D1-748FB982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1CDAF1AE-AF71-AD7C-3D05-8416FCF29F0C}"/>
              </a:ext>
            </a:extLst>
          </p:cNvPr>
          <p:cNvSpPr txBox="1"/>
          <p:nvPr/>
        </p:nvSpPr>
        <p:spPr>
          <a:xfrm>
            <a:off x="623456" y="2553124"/>
            <a:ext cx="5753595" cy="2070927"/>
          </a:xfrm>
          <a:prstGeom prst="rect">
            <a:avLst/>
          </a:prstGeom>
          <a:solidFill>
            <a:srgbClr val="10383C">
              <a:alpha val="82000"/>
            </a:srgbClr>
          </a:solidFill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b="1" kern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68D51A-8C9A-7C76-E7C2-48F829DAD2EB}"/>
              </a:ext>
            </a:extLst>
          </p:cNvPr>
          <p:cNvSpPr txBox="1"/>
          <p:nvPr/>
        </p:nvSpPr>
        <p:spPr>
          <a:xfrm>
            <a:off x="1140029" y="2672951"/>
            <a:ext cx="5070765" cy="153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Part 02: </a:t>
            </a:r>
          </a:p>
          <a:p>
            <a:pPr algn="r">
              <a:lnSpc>
                <a:spcPct val="200000"/>
              </a:lnSpc>
              <a:spcBef>
                <a:spcPts val="600"/>
              </a:spcBef>
              <a:defRPr/>
            </a:pPr>
            <a:r>
              <a:rPr lang="en-US" altLang="zh-CN" sz="2400" b="1" kern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sym typeface="Calibri" panose="020F0502020204030204" charset="0"/>
              </a:rPr>
              <a:t>Car Distance Estimation</a:t>
            </a:r>
            <a:endParaRPr lang="zh-CN" altLang="en-US" sz="2400" b="1" kern="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sym typeface="Calibri" panose="020F050202020403020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4E7FC0-3B8C-E0B7-E1AD-343C01DF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5967" r="12989" b="40544"/>
          <a:stretch>
            <a:fillRect/>
          </a:stretch>
        </p:blipFill>
        <p:spPr>
          <a:xfrm>
            <a:off x="8767806" y="203919"/>
            <a:ext cx="3085316" cy="63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67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4MGY0M2I0NWQwYTQ0MzJjZmZmNjFlMTgzYTRhMWUifQ=="/>
  <p:tag name="KSO_WPP_MARK_KEY" val="19d89025-e589-416a-9c9f-a4fbfea9edc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441</Words>
  <Application>Microsoft Office PowerPoint</Application>
  <PresentationFormat>宽屏</PresentationFormat>
  <Paragraphs>108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PingFang SC</vt:lpstr>
      <vt:lpstr>system-ui</vt:lpstr>
      <vt:lpstr>等线</vt:lpstr>
      <vt:lpstr>微软雅黑</vt:lpstr>
      <vt:lpstr>Arial</vt:lpstr>
      <vt:lpstr>Arial Black</vt:lpstr>
      <vt:lpstr>Berlin Sans FB Demi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Traffic Sign Recognition</vt:lpstr>
      <vt:lpstr>Traffic Sign Recognition</vt:lpstr>
      <vt:lpstr>Traffic Sign Recognition</vt:lpstr>
      <vt:lpstr>Traffic Sign Recognition</vt:lpstr>
      <vt:lpstr>Traffic Sign Recognition</vt:lpstr>
      <vt:lpstr>PowerPoint 演示文稿</vt:lpstr>
      <vt:lpstr>Car Distance Estimation</vt:lpstr>
      <vt:lpstr>PowerPoint 演示文稿</vt:lpstr>
      <vt:lpstr>LaneATT: Real-time Attention-guided Lane Detection</vt:lpstr>
      <vt:lpstr>Anchors</vt:lpstr>
      <vt:lpstr>Evaluation</vt:lpstr>
      <vt:lpstr>Drawbacks</vt:lpstr>
      <vt:lpstr>Final Result</vt:lpstr>
      <vt:lpstr>References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find  NOTHING INTERESTING</dc:title>
  <dc:creator>61422</dc:creator>
  <cp:lastModifiedBy>王 铎磊</cp:lastModifiedBy>
  <cp:revision>223</cp:revision>
  <dcterms:created xsi:type="dcterms:W3CDTF">2022-12-16T09:20:00Z</dcterms:created>
  <dcterms:modified xsi:type="dcterms:W3CDTF">2023-01-08T09:29:53Z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0FD0E57615BA47E99B90339483535AA8</vt:lpwstr>
  </property>
  <property fmtid="{D5CDD505-2E9C-101B-9397-08002B2CF9AE}" pid="3" name="KSOProductBuildVer">
    <vt:lpwstr>2052-11.1.0.12970</vt:lpwstr>
  </property>
</Properties>
</file>